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handoutMasterIdLst>
    <p:handoutMasterId r:id="rId13"/>
  </p:handoutMasterIdLst>
  <p:sldIdLst>
    <p:sldId id="282" r:id="rId2"/>
    <p:sldId id="498" r:id="rId3"/>
    <p:sldId id="497" r:id="rId4"/>
    <p:sldId id="500" r:id="rId5"/>
    <p:sldId id="501" r:id="rId6"/>
    <p:sldId id="502" r:id="rId7"/>
    <p:sldId id="503" r:id="rId8"/>
    <p:sldId id="504" r:id="rId9"/>
    <p:sldId id="505" r:id="rId10"/>
    <p:sldId id="499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38401B-655A-46CA-9662-6BDC40850F13}">
          <p14:sldIdLst>
            <p14:sldId id="282"/>
            <p14:sldId id="498"/>
            <p14:sldId id="497"/>
            <p14:sldId id="500"/>
            <p14:sldId id="501"/>
            <p14:sldId id="502"/>
            <p14:sldId id="503"/>
            <p14:sldId id="504"/>
            <p14:sldId id="505"/>
            <p14:sldId id="4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782"/>
    <a:srgbClr val="BFBEAB"/>
    <a:srgbClr val="6600FF"/>
    <a:srgbClr val="858566"/>
    <a:srgbClr val="E96300"/>
    <a:srgbClr val="E36200"/>
    <a:srgbClr val="AD4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4660"/>
  </p:normalViewPr>
  <p:slideViewPr>
    <p:cSldViewPr>
      <p:cViewPr varScale="1">
        <p:scale>
          <a:sx n="105" d="100"/>
          <a:sy n="105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FA133-6D2D-4C35-8A16-743086C047E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352C1-DDA1-46C0-A071-E4DAD8D49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5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01BA6-5DA8-44B5-8515-EDC90ACC188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8E6DA-1776-4A8E-9931-A5BC24B01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5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DAD9-F6E0-6794-30F6-DEF9B1E9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53C74-72A6-039B-2D5C-52E38D4B7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545F6-DC6A-3383-1C9B-3D30BF17A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0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825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4752001" y="1"/>
            <a:ext cx="2984681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922" y="2377000"/>
            <a:ext cx="2678837" cy="2387600"/>
          </a:xfrm>
        </p:spPr>
        <p:txBody>
          <a:bodyPr anchor="b"/>
          <a:lstStyle>
            <a:lvl1pPr algn="l">
              <a:defRPr sz="2700" spc="-225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4922" y="4962525"/>
            <a:ext cx="2678837" cy="12192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0" y="6786564"/>
            <a:ext cx="8828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8828999" y="6786564"/>
            <a:ext cx="315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76473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486400"/>
            <a:ext cx="1371600" cy="117896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4A47148-380D-4893-84CF-9F93AC4AAA9C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873328-7F90-4B7E-B0F6-F036A91A96F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05D089D-7A15-41BC-B971-911CC28C4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4"/>
          <a:stretch/>
        </p:blipFill>
        <p:spPr>
          <a:xfrm>
            <a:off x="0" y="-100584"/>
            <a:ext cx="9144000" cy="6958584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09758" y="-94488"/>
            <a:ext cx="2984681" cy="6958584"/>
          </a:xfrm>
          <a:prstGeom prst="rect">
            <a:avLst/>
          </a:prstGeom>
          <a:solidFill>
            <a:srgbClr val="0057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AF562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744391" y="2992262"/>
            <a:ext cx="2678837" cy="873476"/>
          </a:xfrm>
        </p:spPr>
        <p:txBody>
          <a:bodyPr>
            <a:normAutofit fontScale="90000"/>
          </a:bodyPr>
          <a:lstStyle/>
          <a:p>
            <a:pPr>
              <a:lnSpc>
                <a:spcPts val="3750"/>
              </a:lnSpc>
            </a:pPr>
            <a:r>
              <a:rPr lang="en-US" sz="2400" spc="-113" dirty="0">
                <a:solidFill>
                  <a:srgbClr val="BFBEAB"/>
                </a:solidFill>
              </a:rPr>
              <a:t>Absarokee Sewer and Water District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2679" y="4169890"/>
            <a:ext cx="2678837" cy="0"/>
          </a:xfrm>
          <a:prstGeom prst="line">
            <a:avLst/>
          </a:prstGeom>
          <a:ln>
            <a:solidFill>
              <a:srgbClr val="BFB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732199" y="4366679"/>
            <a:ext cx="2709317" cy="2338917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BFBEAB"/>
                </a:solidFill>
              </a:rPr>
              <a:t>Wastewater System Preliminary Engineering Report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852A3CC-BF0B-4197-8BEB-0E6C6FB77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40" y="1044208"/>
            <a:ext cx="1715516" cy="16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76E52-CC24-BE7C-1E9A-C4E51233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89AEBF-85D8-56A0-BD12-8A6E77236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6010"/>
          <a:stretch/>
        </p:blipFill>
        <p:spPr>
          <a:xfrm>
            <a:off x="0" y="-100584"/>
            <a:ext cx="9144000" cy="6958584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82DEAC5-7172-83D6-E20F-60147616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09758" y="-94488"/>
            <a:ext cx="2984681" cy="6958584"/>
          </a:xfrm>
          <a:prstGeom prst="rect">
            <a:avLst/>
          </a:prstGeom>
          <a:solidFill>
            <a:srgbClr val="0057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AF562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2404D-4E02-862A-9854-61980B35070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744391" y="2992262"/>
            <a:ext cx="2678837" cy="873476"/>
          </a:xfrm>
        </p:spPr>
        <p:txBody>
          <a:bodyPr>
            <a:normAutofit fontScale="90000"/>
          </a:bodyPr>
          <a:lstStyle/>
          <a:p>
            <a:pPr>
              <a:lnSpc>
                <a:spcPts val="3750"/>
              </a:lnSpc>
            </a:pPr>
            <a:r>
              <a:rPr lang="en-US" sz="2400" spc="-113" dirty="0">
                <a:solidFill>
                  <a:srgbClr val="BFBEAB"/>
                </a:solidFill>
              </a:rPr>
              <a:t>Absarokee Sewer and Water District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4F15FC-9A99-E264-5098-CC9B2FA4D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2679" y="4169890"/>
            <a:ext cx="2678837" cy="0"/>
          </a:xfrm>
          <a:prstGeom prst="line">
            <a:avLst/>
          </a:prstGeom>
          <a:ln>
            <a:solidFill>
              <a:srgbClr val="BFB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82533C7-549B-8FE8-3CD5-F292515C0FC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732199" y="4366679"/>
            <a:ext cx="2709317" cy="2338917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BFBEAB"/>
                </a:solidFill>
              </a:rPr>
              <a:t>Wastewater System Preliminary Engineering Report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911F41-9732-D819-D7D1-37B1296C7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40" y="1044208"/>
            <a:ext cx="1715516" cy="1633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159B8-5260-2BF8-A85B-1ADB407D0FAD}"/>
              </a:ext>
            </a:extLst>
          </p:cNvPr>
          <p:cNvSpPr txBox="1"/>
          <p:nvPr/>
        </p:nvSpPr>
        <p:spPr>
          <a:xfrm>
            <a:off x="152400" y="1044208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782"/>
                </a:solidFill>
              </a:rPr>
              <a:t>Questions &amp; Comments?</a:t>
            </a:r>
          </a:p>
        </p:txBody>
      </p:sp>
    </p:spTree>
    <p:extLst>
      <p:ext uri="{BB962C8B-B14F-4D97-AF65-F5344CB8AC3E}">
        <p14:creationId xmlns:p14="http://schemas.microsoft.com/office/powerpoint/2010/main" val="375964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9713-C8C1-A75C-5349-2D57E39E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Preliminary Engineering Report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7AFD-C618-7676-9EB3-FA3FFE8255D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Preliminary Engineering Report Defined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Known as “PER”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Required by State &amp; Federal Funding Agencies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Engineer Evaluates Entire System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Identifies Deficiencies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Develops Solution Alternatives &amp; Costs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PER Supports Grant Funding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A059-C702-A5EE-AA62-7CF2D51E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Background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FC6CB-0427-8176-C3C7-D6191444E0A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Existing Wastewater System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Collection system originally installed in 1937 with extensions and upgrades throughout the years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Recent wastewater treatment system upgrades completed, Aging Headworks and Lift Station 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Excessive Infiltration and Inflow (I&amp;I) </a:t>
            </a:r>
          </a:p>
          <a:p>
            <a:endParaRPr lang="en-US" dirty="0"/>
          </a:p>
        </p:txBody>
      </p:sp>
      <p:pic>
        <p:nvPicPr>
          <p:cNvPr id="3" name="Picture 2" descr="A cartoon of a question mark&#10;&#10;Description automatically generated">
            <a:extLst>
              <a:ext uri="{FF2B5EF4-FFF2-40B4-BE49-F238E27FC236}">
                <a16:creationId xmlns:a16="http://schemas.microsoft.com/office/drawing/2014/main" id="{D1A8E3D9-585A-7CDF-2FBD-57F62991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07580"/>
            <a:ext cx="5029200" cy="19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35CE-2290-E2E5-1445-19336BCB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and Inflow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00DEC-DB25-0EB6-361E-563C4281C74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I&amp;I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Treatment facility at capacity, moratorium on new Sewer connections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Video inspection of sewer completed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                                               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Recording 2024-12-16 070036">
            <a:hlinkClick r:id="" action="ppaction://media"/>
            <a:extLst>
              <a:ext uri="{FF2B5EF4-FFF2-40B4-BE49-F238E27FC236}">
                <a16:creationId xmlns:a16="http://schemas.microsoft.com/office/drawing/2014/main" id="{32209FE2-3056-F11D-A483-A2391C223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28" y="3276600"/>
            <a:ext cx="4950827" cy="270662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AB5BD6-4FA2-4DFC-4494-683545DD8246}"/>
              </a:ext>
            </a:extLst>
          </p:cNvPr>
          <p:cNvSpPr txBox="1">
            <a:spLocks/>
          </p:cNvSpPr>
          <p:nvPr/>
        </p:nvSpPr>
        <p:spPr>
          <a:xfrm>
            <a:off x="5261723" y="3276600"/>
            <a:ext cx="3510421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00000"/>
                </a:solidFill>
              </a:rPr>
              <a:t>Source of inflow identified by District, requiring further investigation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9FF3-90D5-71C7-1081-C1B7AFED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A784-7874-0431-9AA8-2CC4485F57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/>
              <a:t>Safety and Operation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Lack of proper heating, insulation, ventilation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Lack of reliable water supply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Underground pump non-functional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Desire for SCADA to aid in operation</a:t>
            </a:r>
          </a:p>
          <a:p>
            <a:endParaRPr lang="en-US" dirty="0"/>
          </a:p>
        </p:txBody>
      </p:sp>
      <p:pic>
        <p:nvPicPr>
          <p:cNvPr id="6" name="Picture 5" descr="A small shed on a gravel path&#10;&#10;Description automatically generated">
            <a:extLst>
              <a:ext uri="{FF2B5EF4-FFF2-40B4-BE49-F238E27FC236}">
                <a16:creationId xmlns:a16="http://schemas.microsoft.com/office/drawing/2014/main" id="{C426CBB1-9B47-9474-E547-662A2CAE2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413" r="33973" b="7407"/>
          <a:stretch/>
        </p:blipFill>
        <p:spPr>
          <a:xfrm rot="5400000">
            <a:off x="5056986" y="1567026"/>
            <a:ext cx="37178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BE25-6B96-6992-FEA4-12CAA724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82FF-CA8F-68C4-6988-F60E94F1336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Collection System</a:t>
            </a:r>
          </a:p>
          <a:p>
            <a:pPr lvl="1" eaLnBrk="1" hangingPunct="1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Combination of Dig and Replace and Trenchless methods to Rehabilitate Sewer Mains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Project Phasing recommended as funding allows, based on severity of I&amp;I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Inflow investigation</a:t>
            </a:r>
          </a:p>
          <a:p>
            <a:pPr lvl="2"/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/>
            <a:r>
              <a:rPr lang="en-US" altLang="en-US" dirty="0"/>
              <a:t>Collection System</a:t>
            </a:r>
          </a:p>
          <a:p>
            <a:pPr lvl="1"/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Upgrades to Headworks Building, including upgrades to pumps and upgrades needed for safety and proper operation</a:t>
            </a:r>
            <a:endParaRPr lang="en-US" altLang="en-US" sz="1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2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86A9-55FA-C921-BC96-1E30CD2B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Schedule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58B9-84DE-6763-60A6-C638CFD06C7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PER Finalized January 2025</a:t>
            </a:r>
          </a:p>
          <a:p>
            <a:pPr eaLnBrk="1" hangingPunct="1">
              <a:defRPr/>
            </a:pPr>
            <a:r>
              <a:rPr lang="en-US" altLang="en-US" dirty="0"/>
              <a:t>Grant Applications Submitted Spring 2026</a:t>
            </a:r>
          </a:p>
          <a:p>
            <a:pPr eaLnBrk="1" hangingPunct="1">
              <a:defRPr/>
            </a:pPr>
            <a:r>
              <a:rPr lang="en-US" altLang="en-US" dirty="0"/>
              <a:t>Funding Available Spring 2028</a:t>
            </a:r>
          </a:p>
          <a:p>
            <a:pPr eaLnBrk="1" hangingPunct="1">
              <a:defRPr/>
            </a:pPr>
            <a:r>
              <a:rPr lang="en-US" altLang="en-US" dirty="0"/>
              <a:t>Design Spring 2028</a:t>
            </a:r>
          </a:p>
          <a:p>
            <a:pPr eaLnBrk="1" hangingPunct="1">
              <a:defRPr/>
            </a:pPr>
            <a:r>
              <a:rPr lang="en-US" altLang="en-US" dirty="0"/>
              <a:t>Bidding Summer 2028</a:t>
            </a:r>
          </a:p>
          <a:p>
            <a:pPr eaLnBrk="1" hangingPunct="1">
              <a:defRPr/>
            </a:pPr>
            <a:r>
              <a:rPr lang="en-US" altLang="en-US" dirty="0"/>
              <a:t>Construction Summer/Fall 2028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CFAD-283E-4F7C-F7C5-B7C97B5D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A366-86AF-1B9E-2E01-85BD8583B46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Conclusions and Recommendations from the PER include:</a:t>
            </a:r>
          </a:p>
          <a:p>
            <a:pPr lvl="1" fontAlgn="auto">
              <a:buSzPct val="100000"/>
              <a:buFont typeface="Courier New" panose="02070309020205020404" pitchFamily="49" charset="0"/>
              <a:buChar char="o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Discussion of funding alternatives for the project</a:t>
            </a:r>
          </a:p>
          <a:p>
            <a:pPr marR="0" lvl="2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Loan funds that might require the assistance of bond counsel to help with a rate increase process</a:t>
            </a:r>
          </a:p>
          <a:p>
            <a:pPr marR="0" lvl="2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Grant opportunities: MCEP, RRGL, CDBG, USDA Rural Development, Others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Grant considerations: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Environmental Review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Public Health and Safety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Renewable Resource Benefit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Financial Need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Technical Design and Long-term Solution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Long-term Planning and Management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Available Funding from Other Sources (match) and Financial Feasibility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Public Benefit including Business or Tax Base Expansion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Community Support</a:t>
            </a:r>
          </a:p>
          <a:p>
            <a:pPr marR="0" lvl="2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8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0B6E-92A4-26AF-7254-358C51E3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9966-92F2-C268-63F6-24ECDA8F2BE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the Public Can Help with the PER and Funding Process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Provide input on any issues they experience with the system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Identify how the project will benefit the public health and safety or economic well-being of local citizens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Attend Public Meetings and/or comment on surveys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Write letters of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1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ustom 1">
      <a:dk1>
        <a:srgbClr val="005782"/>
      </a:dk1>
      <a:lt1>
        <a:sysClr val="window" lastClr="FFFFFF"/>
      </a:lt1>
      <a:dk2>
        <a:srgbClr val="858566"/>
      </a:dk2>
      <a:lt2>
        <a:srgbClr val="BFBEAB"/>
      </a:lt2>
      <a:accent1>
        <a:srgbClr val="CC6600"/>
      </a:accent1>
      <a:accent2>
        <a:srgbClr val="BF974D"/>
      </a:accent2>
      <a:accent3>
        <a:srgbClr val="005782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25114</TotalTime>
  <Words>380</Words>
  <Application>Microsoft Office PowerPoint</Application>
  <PresentationFormat>On-screen Show (4:3)</PresentationFormat>
  <Paragraphs>66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Georgia</vt:lpstr>
      <vt:lpstr>Times New Roman</vt:lpstr>
      <vt:lpstr>Wingdings</vt:lpstr>
      <vt:lpstr>Wingdings 2</vt:lpstr>
      <vt:lpstr>Civic</vt:lpstr>
      <vt:lpstr>Absarokee Sewer and Water District</vt:lpstr>
      <vt:lpstr>Preliminary Engineering Report Process</vt:lpstr>
      <vt:lpstr>Project Background</vt:lpstr>
      <vt:lpstr>Infiltration and Inflow</vt:lpstr>
      <vt:lpstr>Headworks</vt:lpstr>
      <vt:lpstr>Solution</vt:lpstr>
      <vt:lpstr>Project Schedule</vt:lpstr>
      <vt:lpstr>Funding the Project</vt:lpstr>
      <vt:lpstr>Public Participation</vt:lpstr>
      <vt:lpstr>Absarokee Sewer and Water District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conrad</dc:title>
  <dc:creator>Robie Culver</dc:creator>
  <cp:lastModifiedBy>Meghan LeCaptain</cp:lastModifiedBy>
  <cp:revision>878</cp:revision>
  <cp:lastPrinted>2023-05-05T16:18:33Z</cp:lastPrinted>
  <dcterms:created xsi:type="dcterms:W3CDTF">2012-10-26T19:36:56Z</dcterms:created>
  <dcterms:modified xsi:type="dcterms:W3CDTF">2024-12-16T14:56:41Z</dcterms:modified>
</cp:coreProperties>
</file>